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67" r:id="rId6"/>
    <p:sldId id="266" r:id="rId7"/>
    <p:sldId id="268" r:id="rId8"/>
    <p:sldId id="270" r:id="rId9"/>
    <p:sldId id="263" r:id="rId10"/>
    <p:sldId id="264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oppins Bold" panose="020B0604020202020204" charset="0"/>
      <p:regular r:id="rId16"/>
      <p:bold r:id="rId17"/>
    </p:embeddedFont>
    <p:embeddedFont>
      <p:font typeface="Canva Sans" panose="020B0604020202020204" charset="0"/>
      <p:regular r:id="rId18"/>
    </p:embeddedFont>
    <p:embeddedFont>
      <p:font typeface="Poppins" panose="020B0604020202020204" charset="0"/>
      <p:regular r:id="rId19"/>
      <p:bold r:id="rId20"/>
      <p:italic r:id="rId21"/>
      <p:boldItalic r:id="rId22"/>
    </p:embeddedFont>
    <p:embeddedFont>
      <p:font typeface="Poppins Ultra-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A95ECB-0DF9-607A-F51D-B4C931C291A2}" v="3" dt="2024-12-16T19:34:14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B6E7E727-A276-8183-CE17-D7F7549A76A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" name="Group 2"/>
          <p:cNvGrpSpPr/>
          <p:nvPr/>
        </p:nvGrpSpPr>
        <p:grpSpPr>
          <a:xfrm>
            <a:off x="694517" y="5808850"/>
            <a:ext cx="1299438" cy="684549"/>
            <a:chOff x="0" y="0"/>
            <a:chExt cx="1732584" cy="91273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732584" cy="912732"/>
              <a:chOff x="0" y="0"/>
              <a:chExt cx="480194" cy="25296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80194" cy="252968"/>
              </a:xfrm>
              <a:custGeom>
                <a:avLst/>
                <a:gdLst/>
                <a:ahLst/>
                <a:cxnLst/>
                <a:rect l="l" t="t" r="r" b="b"/>
                <a:pathLst>
                  <a:path w="480194" h="252968">
                    <a:moveTo>
                      <a:pt x="126484" y="0"/>
                    </a:moveTo>
                    <a:lnTo>
                      <a:pt x="353710" y="0"/>
                    </a:lnTo>
                    <a:cubicBezTo>
                      <a:pt x="387256" y="0"/>
                      <a:pt x="419427" y="13326"/>
                      <a:pt x="443148" y="37046"/>
                    </a:cubicBezTo>
                    <a:cubicBezTo>
                      <a:pt x="466868" y="60767"/>
                      <a:pt x="480194" y="92938"/>
                      <a:pt x="480194" y="126484"/>
                    </a:cubicBezTo>
                    <a:lnTo>
                      <a:pt x="480194" y="126484"/>
                    </a:lnTo>
                    <a:cubicBezTo>
                      <a:pt x="480194" y="160030"/>
                      <a:pt x="466868" y="192201"/>
                      <a:pt x="443148" y="215922"/>
                    </a:cubicBezTo>
                    <a:cubicBezTo>
                      <a:pt x="419427" y="239642"/>
                      <a:pt x="387256" y="252968"/>
                      <a:pt x="353710" y="252968"/>
                    </a:cubicBezTo>
                    <a:lnTo>
                      <a:pt x="126484" y="252968"/>
                    </a:lnTo>
                    <a:cubicBezTo>
                      <a:pt x="92938" y="252968"/>
                      <a:pt x="60767" y="239642"/>
                      <a:pt x="37046" y="215922"/>
                    </a:cubicBezTo>
                    <a:cubicBezTo>
                      <a:pt x="13326" y="192201"/>
                      <a:pt x="0" y="160030"/>
                      <a:pt x="0" y="126484"/>
                    </a:cubicBezTo>
                    <a:lnTo>
                      <a:pt x="0" y="126484"/>
                    </a:lnTo>
                    <a:cubicBezTo>
                      <a:pt x="0" y="92938"/>
                      <a:pt x="13326" y="60767"/>
                      <a:pt x="37046" y="37046"/>
                    </a:cubicBezTo>
                    <a:cubicBezTo>
                      <a:pt x="60767" y="13326"/>
                      <a:pt x="92938" y="0"/>
                      <a:pt x="12648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166CA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480194" cy="2910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392237" y="245804"/>
              <a:ext cx="937726" cy="421124"/>
            </a:xfrm>
            <a:custGeom>
              <a:avLst/>
              <a:gdLst/>
              <a:ahLst/>
              <a:cxnLst/>
              <a:rect l="l" t="t" r="r" b="b"/>
              <a:pathLst>
                <a:path w="937726" h="421124">
                  <a:moveTo>
                    <a:pt x="0" y="0"/>
                  </a:moveTo>
                  <a:lnTo>
                    <a:pt x="937726" y="0"/>
                  </a:lnTo>
                  <a:lnTo>
                    <a:pt x="937726" y="421124"/>
                  </a:lnTo>
                  <a:lnTo>
                    <a:pt x="0" y="421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94517" y="3687930"/>
            <a:ext cx="3601915" cy="871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64"/>
              </a:lnSpc>
            </a:pPr>
            <a:r>
              <a:rPr lang="en-US" sz="5694" spc="-142">
                <a:solidFill>
                  <a:srgbClr val="166CA3"/>
                </a:solidFill>
                <a:latin typeface="Poppins Bold"/>
              </a:rPr>
              <a:t>SUROC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94517" y="4559864"/>
            <a:ext cx="4815839" cy="106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49"/>
              </a:lnSpc>
            </a:pPr>
            <a:r>
              <a:rPr lang="en-US" sz="2499" spc="312">
                <a:solidFill>
                  <a:srgbClr val="166CA3"/>
                </a:solidFill>
                <a:latin typeface="Poppins"/>
              </a:rPr>
              <a:t>SUPERINTENDÊNCIA DE SERVIÇO RODOVIÁRIO E MULTIMODAL DE CARGAS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7449800" cy="1143000"/>
          </a:xfrm>
        </p:spPr>
        <p:txBody>
          <a:bodyPr>
            <a:normAutofit fontScale="90000"/>
          </a:bodyPr>
          <a:lstStyle/>
          <a:p>
            <a:r>
              <a:rPr lang="en-US" spc="-200" dirty="0" smtClean="0">
                <a:solidFill>
                  <a:srgbClr val="166CA3"/>
                </a:solidFill>
                <a:latin typeface="Poppins Ultra-Bold"/>
              </a:rPr>
              <a:t>RESOLUÇÃO ANTT Nº. 6024, DE 3 DE AGOSTO DE 2023</a:t>
            </a:r>
            <a:r>
              <a:rPr lang="en-US" spc="-200" dirty="0">
                <a:solidFill>
                  <a:srgbClr val="166CA3"/>
                </a:solidFill>
                <a:latin typeface="Poppins Ultra-Bold"/>
              </a:rPr>
              <a:t/>
            </a:r>
            <a:br>
              <a:rPr lang="en-US" spc="-200" dirty="0">
                <a:solidFill>
                  <a:srgbClr val="166CA3"/>
                </a:solidFill>
                <a:latin typeface="Poppins Ultra-Bold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62100"/>
            <a:ext cx="17449800" cy="8382000"/>
          </a:xfrm>
        </p:spPr>
        <p:txBody>
          <a:bodyPr>
            <a:normAutofit fontScale="70000" lnSpcReduction="20000"/>
          </a:bodyPr>
          <a:lstStyle/>
          <a:p>
            <a:endParaRPr lang="pt-BR" dirty="0" smtClean="0"/>
          </a:p>
          <a:p>
            <a:pPr marL="0" indent="0" algn="just">
              <a:buNone/>
            </a:pPr>
            <a:r>
              <a:rPr lang="pt-BR" sz="3600" b="1" u="sng" dirty="0">
                <a:solidFill>
                  <a:srgbClr val="166CA3"/>
                </a:solidFill>
                <a:latin typeface="Canva Sans"/>
              </a:rPr>
              <a:t>DA ANTECIPAÇÃO </a:t>
            </a:r>
            <a:r>
              <a:rPr lang="pt-BR" sz="3600" b="1" u="sng" dirty="0" smtClean="0">
                <a:solidFill>
                  <a:srgbClr val="166CA3"/>
                </a:solidFill>
                <a:latin typeface="Canva Sans"/>
              </a:rPr>
              <a:t>DO VPO</a:t>
            </a:r>
          </a:p>
          <a:p>
            <a:pPr marL="0" indent="0" algn="just">
              <a:buNone/>
            </a:pPr>
            <a:endParaRPr lang="pt-BR" sz="3600" b="1" u="sng" dirty="0">
              <a:solidFill>
                <a:srgbClr val="166CA3"/>
              </a:solidFill>
              <a:latin typeface="Canva Sans"/>
            </a:endParaRPr>
          </a:p>
          <a:p>
            <a:pPr algn="just"/>
            <a:r>
              <a:rPr lang="pt-BR" sz="3100" dirty="0" smtClean="0">
                <a:solidFill>
                  <a:srgbClr val="166CA3"/>
                </a:solidFill>
                <a:latin typeface="Canva Sans"/>
              </a:rPr>
              <a:t>Art</a:t>
            </a:r>
            <a:r>
              <a:rPr lang="pt-BR" sz="3100" dirty="0">
                <a:solidFill>
                  <a:srgbClr val="166CA3"/>
                </a:solidFill>
                <a:latin typeface="Canva Sans"/>
              </a:rPr>
              <a:t>. 4º  O contratante deverá antecipar o Vale-Pedágio obrigatório ao transportador, independentemente do valor do frete, </a:t>
            </a:r>
            <a:r>
              <a:rPr lang="pt-BR" sz="3100" b="1" u="sng" dirty="0">
                <a:solidFill>
                  <a:srgbClr val="166CA3"/>
                </a:solidFill>
                <a:latin typeface="Canva Sans"/>
              </a:rPr>
              <a:t>por meio de uma FVPO habilitada pela ANTT</a:t>
            </a:r>
            <a:r>
              <a:rPr lang="pt-BR" sz="3100" dirty="0" smtClean="0">
                <a:solidFill>
                  <a:srgbClr val="166CA3"/>
                </a:solidFill>
                <a:latin typeface="Canva Sans"/>
              </a:rPr>
              <a:t>.</a:t>
            </a:r>
          </a:p>
          <a:p>
            <a:pPr marL="0" indent="0" algn="just">
              <a:buNone/>
            </a:pPr>
            <a:endParaRPr lang="pt-BR" sz="3100" dirty="0">
              <a:solidFill>
                <a:srgbClr val="166CA3"/>
              </a:solidFill>
              <a:latin typeface="Canva Sans"/>
            </a:endParaRPr>
          </a:p>
          <a:p>
            <a:pPr algn="just"/>
            <a:r>
              <a:rPr lang="pt-BR" sz="3100" dirty="0">
                <a:solidFill>
                  <a:srgbClr val="166CA3"/>
                </a:solidFill>
                <a:latin typeface="Canva Sans"/>
              </a:rPr>
              <a:t>§ 1º O Vale-Pedágio obrigatório deverá ser disponibilizado pelo contratante, ao transportador contratado para o serviço de transporte rodoviário de carga, no valor necessário à livre circulação entre a sua origem e o destino, considerando todas as praças de pedágio existentes na rota da viagem contratada e as tarifas correspondentes à categoria do veículo</a:t>
            </a:r>
            <a:r>
              <a:rPr lang="pt-BR" sz="3100" dirty="0" smtClean="0">
                <a:solidFill>
                  <a:srgbClr val="166CA3"/>
                </a:solidFill>
                <a:latin typeface="Canva Sans"/>
              </a:rPr>
              <a:t>.</a:t>
            </a:r>
          </a:p>
          <a:p>
            <a:pPr marL="0" indent="0" algn="just">
              <a:buNone/>
            </a:pPr>
            <a:endParaRPr lang="pt-BR" sz="3100" dirty="0" smtClean="0">
              <a:solidFill>
                <a:srgbClr val="166CA3"/>
              </a:solidFill>
              <a:latin typeface="Canva Sans"/>
            </a:endParaRPr>
          </a:p>
          <a:p>
            <a:pPr marL="0" indent="0" algn="just">
              <a:buNone/>
            </a:pPr>
            <a:r>
              <a:rPr lang="pt-BR" sz="3600" b="1" u="sng" dirty="0" smtClean="0">
                <a:solidFill>
                  <a:srgbClr val="166CA3"/>
                </a:solidFill>
                <a:latin typeface="Canva Sans"/>
              </a:rPr>
              <a:t>DO TRIC </a:t>
            </a:r>
          </a:p>
          <a:p>
            <a:pPr marL="0" indent="0" algn="just">
              <a:buNone/>
            </a:pPr>
            <a:endParaRPr lang="pt-BR" sz="3100" dirty="0">
              <a:solidFill>
                <a:srgbClr val="166CA3"/>
              </a:solidFill>
              <a:latin typeface="Canva Sans"/>
            </a:endParaRPr>
          </a:p>
          <a:p>
            <a:pPr algn="just"/>
            <a:r>
              <a:rPr lang="pt-BR" sz="3100" dirty="0">
                <a:solidFill>
                  <a:srgbClr val="166CA3"/>
                </a:solidFill>
                <a:latin typeface="Canva Sans"/>
              </a:rPr>
              <a:t> </a:t>
            </a:r>
            <a:r>
              <a:rPr lang="pt-BR" sz="3100" dirty="0">
                <a:solidFill>
                  <a:srgbClr val="166CA3"/>
                </a:solidFill>
                <a:latin typeface="Canva Sans"/>
              </a:rPr>
              <a:t>Art. </a:t>
            </a:r>
            <a:r>
              <a:rPr lang="pt-BR" sz="3100" dirty="0">
                <a:solidFill>
                  <a:srgbClr val="166CA3"/>
                </a:solidFill>
                <a:latin typeface="Canva Sans"/>
              </a:rPr>
              <a:t>6º Não </a:t>
            </a:r>
            <a:r>
              <a:rPr lang="pt-BR" sz="3100" dirty="0">
                <a:solidFill>
                  <a:srgbClr val="166CA3"/>
                </a:solidFill>
                <a:latin typeface="Canva Sans"/>
              </a:rPr>
              <a:t>se aplicam as disposições do Vale-Pedágio obrigatório ao Transporte Rodoviário Internacional de Cargas realizado por empresas habilitadas ao transporte internacional e cuja viagem seja feita em veículo de sua frota autorizada</a:t>
            </a:r>
            <a:r>
              <a:rPr lang="pt-BR" sz="3100" dirty="0" smtClean="0">
                <a:solidFill>
                  <a:srgbClr val="166CA3"/>
                </a:solidFill>
                <a:latin typeface="Canva Sans"/>
              </a:rPr>
              <a:t>.</a:t>
            </a:r>
          </a:p>
          <a:p>
            <a:pPr marL="0" indent="0">
              <a:buNone/>
            </a:pPr>
            <a:endParaRPr lang="pt-BR" sz="3100" b="1" u="sng" dirty="0" smtClean="0">
              <a:solidFill>
                <a:srgbClr val="166CA3"/>
              </a:solidFill>
              <a:latin typeface="Canva Sans"/>
            </a:endParaRPr>
          </a:p>
          <a:p>
            <a:pPr marL="0" indent="0">
              <a:buNone/>
            </a:pPr>
            <a:r>
              <a:rPr lang="pt-BR" sz="3100" b="1" u="sng" dirty="0" smtClean="0">
                <a:solidFill>
                  <a:srgbClr val="166CA3"/>
                </a:solidFill>
                <a:latin typeface="Canva Sans"/>
              </a:rPr>
              <a:t>Resolução ANTT nº. 6038, de 8 de fevereiro de 2024.</a:t>
            </a:r>
          </a:p>
          <a:p>
            <a:pPr marL="0" indent="0">
              <a:buNone/>
            </a:pPr>
            <a:endParaRPr lang="pt-BR" sz="3100" b="1" u="sng" dirty="0">
              <a:solidFill>
                <a:srgbClr val="166CA3"/>
              </a:solidFill>
              <a:latin typeface="Canva Sans"/>
            </a:endParaRPr>
          </a:p>
          <a:p>
            <a:pPr algn="just"/>
            <a:r>
              <a:rPr lang="pt-BR" sz="3100" dirty="0">
                <a:solidFill>
                  <a:srgbClr val="166CA3"/>
                </a:solidFill>
                <a:latin typeface="Canva Sans"/>
              </a:rPr>
              <a:t>Art</a:t>
            </a:r>
            <a:r>
              <a:rPr lang="pt-BR" sz="3100" dirty="0">
                <a:solidFill>
                  <a:srgbClr val="166CA3"/>
                </a:solidFill>
                <a:latin typeface="Canva Sans"/>
              </a:rPr>
              <a:t>. 49. É autorizado, dentro do território nacional, o transporte rodoviário de cargas destinadas à exportação ou provenientes de importação por transportador inscrito no Registo Nacional de Transportadores Rodoviários de Cargas, mesmo não habilitado ao transporte internacional, desde que o documento comprobatório do transporte seja emitido por Empresa de Transporte de Cargas (ETC) ou Cooperativa de Transporte de Cargas (CTC) habilitada ao transporte internacional.</a:t>
            </a:r>
          </a:p>
          <a:p>
            <a:pPr algn="just"/>
            <a:r>
              <a:rPr lang="pt-BR" sz="3100" dirty="0">
                <a:solidFill>
                  <a:srgbClr val="166CA3"/>
                </a:solidFill>
                <a:latin typeface="Canva Sans"/>
              </a:rPr>
              <a:t>Parágrafo único. A ETC ou CTC emissora do documento comprobatório do transporte de que trata o caput deve observar os requisitos obrigatórios previstos em regulamento da ANTT para os transportes internacional e doméstico.</a:t>
            </a:r>
          </a:p>
          <a:p>
            <a:pPr marL="457200" lvl="1" indent="0">
              <a:buNone/>
            </a:pPr>
            <a:endParaRPr lang="pt-BR" sz="2500" dirty="0">
              <a:solidFill>
                <a:srgbClr val="166CA3"/>
              </a:solidFill>
              <a:latin typeface="Canva Sans"/>
            </a:endParaRPr>
          </a:p>
          <a:p>
            <a:endParaRPr lang="pt-BR" sz="2900" dirty="0">
              <a:solidFill>
                <a:srgbClr val="166CA3"/>
              </a:solidFill>
              <a:latin typeface="Canva Sans"/>
            </a:endParaRPr>
          </a:p>
        </p:txBody>
      </p:sp>
    </p:spTree>
    <p:extLst>
      <p:ext uri="{BB962C8B-B14F-4D97-AF65-F5344CB8AC3E}">
        <p14:creationId xmlns:p14="http://schemas.microsoft.com/office/powerpoint/2010/main" val="16436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7449800" cy="1143000"/>
          </a:xfrm>
        </p:spPr>
        <p:txBody>
          <a:bodyPr>
            <a:normAutofit fontScale="90000"/>
          </a:bodyPr>
          <a:lstStyle/>
          <a:p>
            <a:r>
              <a:rPr lang="en-US" spc="-200" dirty="0" smtClean="0">
                <a:solidFill>
                  <a:srgbClr val="166CA3"/>
                </a:solidFill>
                <a:latin typeface="Poppins Ultra-Bold"/>
              </a:rPr>
              <a:t>RESOLUÇÃO ANTT Nº. 6024, DE 3 DE AGOSTO DE 2023</a:t>
            </a:r>
            <a:r>
              <a:rPr lang="en-US" spc="-200" dirty="0">
                <a:solidFill>
                  <a:srgbClr val="166CA3"/>
                </a:solidFill>
                <a:latin typeface="Poppins Ultra-Bold"/>
              </a:rPr>
              <a:t/>
            </a:r>
            <a:br>
              <a:rPr lang="en-US" spc="-200" dirty="0">
                <a:solidFill>
                  <a:srgbClr val="166CA3"/>
                </a:solidFill>
                <a:latin typeface="Poppins Ultra-Bold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17449800" cy="8343900"/>
          </a:xfrm>
        </p:spPr>
        <p:txBody>
          <a:bodyPr>
            <a:normAutofit fontScale="92500" lnSpcReduction="10000"/>
          </a:bodyPr>
          <a:lstStyle/>
          <a:p>
            <a:r>
              <a:rPr lang="pt-BR" sz="3600" b="1" dirty="0" smtClean="0">
                <a:solidFill>
                  <a:srgbClr val="166CA3"/>
                </a:solidFill>
                <a:latin typeface="Canva Sans"/>
              </a:rPr>
              <a:t>Necessidade de atualização da Resolução do VPO:</a:t>
            </a:r>
          </a:p>
          <a:p>
            <a:pPr marL="0" indent="0">
              <a:buNone/>
            </a:pPr>
            <a:endParaRPr lang="pt-BR" sz="3600" b="1" dirty="0" smtClean="0">
              <a:solidFill>
                <a:srgbClr val="166CA3"/>
              </a:solidFill>
              <a:latin typeface="Canva Sans"/>
            </a:endParaRPr>
          </a:p>
          <a:p>
            <a:r>
              <a:rPr lang="en-US" sz="2900" dirty="0">
                <a:solidFill>
                  <a:srgbClr val="166CA3"/>
                </a:solidFill>
                <a:latin typeface="Canva Sans"/>
              </a:rPr>
              <a:t>A </a:t>
            </a:r>
            <a:r>
              <a:rPr lang="en-US" sz="2900" dirty="0" err="1">
                <a:solidFill>
                  <a:srgbClr val="166CA3"/>
                </a:solidFill>
                <a:latin typeface="Canva Sans"/>
              </a:rPr>
              <a:t>atualização</a:t>
            </a:r>
            <a:r>
              <a:rPr lang="en-US" sz="2900" dirty="0">
                <a:solidFill>
                  <a:srgbClr val="166CA3"/>
                </a:solidFill>
                <a:latin typeface="Canva Sans"/>
              </a:rPr>
              <a:t> tem </a:t>
            </a:r>
            <a:r>
              <a:rPr lang="en-US" sz="2900" dirty="0" err="1">
                <a:solidFill>
                  <a:srgbClr val="166CA3"/>
                </a:solidFill>
                <a:latin typeface="Canva Sans"/>
              </a:rPr>
              <a:t>por</a:t>
            </a:r>
            <a:r>
              <a:rPr lang="en-US" sz="2900" dirty="0">
                <a:solidFill>
                  <a:srgbClr val="166CA3"/>
                </a:solidFill>
                <a:latin typeface="Canva Sans"/>
              </a:rPr>
              <a:t> </a:t>
            </a:r>
            <a:r>
              <a:rPr lang="en-US" sz="2900" dirty="0" err="1">
                <a:solidFill>
                  <a:srgbClr val="166CA3"/>
                </a:solidFill>
                <a:latin typeface="Canva Sans"/>
              </a:rPr>
              <a:t>finalidade</a:t>
            </a:r>
            <a:r>
              <a:rPr lang="en-US" sz="2900" dirty="0">
                <a:solidFill>
                  <a:srgbClr val="166CA3"/>
                </a:solidFill>
                <a:latin typeface="Canva Sans"/>
              </a:rPr>
              <a:t> </a:t>
            </a:r>
            <a:r>
              <a:rPr lang="en-US" sz="2900" dirty="0" err="1">
                <a:solidFill>
                  <a:srgbClr val="166CA3"/>
                </a:solidFill>
                <a:latin typeface="Canva Sans"/>
              </a:rPr>
              <a:t>adaptar</a:t>
            </a:r>
            <a:r>
              <a:rPr lang="en-US" sz="2900" dirty="0">
                <a:solidFill>
                  <a:srgbClr val="166CA3"/>
                </a:solidFill>
                <a:latin typeface="Canva Sans"/>
              </a:rPr>
              <a:t> o VPO ao </a:t>
            </a:r>
            <a:r>
              <a:rPr lang="en-US" sz="2900" dirty="0" err="1">
                <a:solidFill>
                  <a:srgbClr val="166CA3"/>
                </a:solidFill>
                <a:latin typeface="Canva Sans"/>
              </a:rPr>
              <a:t>surgimento</a:t>
            </a:r>
            <a:r>
              <a:rPr lang="en-US" sz="2900" dirty="0">
                <a:solidFill>
                  <a:srgbClr val="166CA3"/>
                </a:solidFill>
                <a:latin typeface="Canva Sans"/>
              </a:rPr>
              <a:t> de </a:t>
            </a:r>
            <a:r>
              <a:rPr lang="en-US" sz="2900" dirty="0" err="1">
                <a:solidFill>
                  <a:srgbClr val="166CA3"/>
                </a:solidFill>
                <a:latin typeface="Canva Sans"/>
              </a:rPr>
              <a:t>novas</a:t>
            </a:r>
            <a:r>
              <a:rPr lang="en-US" sz="2900" dirty="0">
                <a:solidFill>
                  <a:srgbClr val="166CA3"/>
                </a:solidFill>
                <a:latin typeface="Canva Sans"/>
              </a:rPr>
              <a:t> </a:t>
            </a:r>
            <a:r>
              <a:rPr lang="en-US" sz="2900" dirty="0" err="1">
                <a:solidFill>
                  <a:srgbClr val="166CA3"/>
                </a:solidFill>
                <a:latin typeface="Canva Sans"/>
              </a:rPr>
              <a:t>tecnologias</a:t>
            </a:r>
            <a:r>
              <a:rPr lang="en-US" sz="2900" dirty="0">
                <a:solidFill>
                  <a:srgbClr val="166CA3"/>
                </a:solidFill>
                <a:latin typeface="Canva Sans"/>
              </a:rPr>
              <a:t> de </a:t>
            </a:r>
            <a:r>
              <a:rPr lang="en-US" sz="2900" dirty="0" err="1">
                <a:solidFill>
                  <a:srgbClr val="166CA3"/>
                </a:solidFill>
                <a:latin typeface="Canva Sans"/>
              </a:rPr>
              <a:t>arrecadação</a:t>
            </a:r>
            <a:r>
              <a:rPr lang="en-US" sz="2900" dirty="0">
                <a:solidFill>
                  <a:srgbClr val="166CA3"/>
                </a:solidFill>
                <a:latin typeface="Canva Sans"/>
              </a:rPr>
              <a:t> de </a:t>
            </a:r>
            <a:r>
              <a:rPr lang="en-US" sz="2900" dirty="0" err="1">
                <a:solidFill>
                  <a:srgbClr val="166CA3"/>
                </a:solidFill>
                <a:latin typeface="Canva Sans"/>
              </a:rPr>
              <a:t>pedágio</a:t>
            </a:r>
            <a:r>
              <a:rPr lang="en-US" sz="2900" dirty="0">
                <a:solidFill>
                  <a:srgbClr val="166CA3"/>
                </a:solidFill>
                <a:latin typeface="Canva Sans"/>
              </a:rPr>
              <a:t>, </a:t>
            </a:r>
            <a:r>
              <a:rPr lang="en-US" sz="2900" dirty="0" err="1">
                <a:solidFill>
                  <a:srgbClr val="166CA3"/>
                </a:solidFill>
                <a:latin typeface="Canva Sans"/>
              </a:rPr>
              <a:t>como</a:t>
            </a:r>
            <a:r>
              <a:rPr lang="en-US" sz="2900" dirty="0">
                <a:solidFill>
                  <a:srgbClr val="166CA3"/>
                </a:solidFill>
                <a:latin typeface="Canva Sans"/>
              </a:rPr>
              <a:t> o Free Flow, </a:t>
            </a:r>
            <a:r>
              <a:rPr lang="en-US" sz="2900" dirty="0" err="1">
                <a:solidFill>
                  <a:srgbClr val="166CA3"/>
                </a:solidFill>
                <a:latin typeface="Canva Sans"/>
              </a:rPr>
              <a:t>bem</a:t>
            </a:r>
            <a:r>
              <a:rPr lang="en-US" sz="2900" dirty="0">
                <a:solidFill>
                  <a:srgbClr val="166CA3"/>
                </a:solidFill>
                <a:latin typeface="Canva Sans"/>
              </a:rPr>
              <a:t> </a:t>
            </a:r>
            <a:r>
              <a:rPr lang="en-US" sz="2900" dirty="0" err="1">
                <a:solidFill>
                  <a:srgbClr val="166CA3"/>
                </a:solidFill>
                <a:latin typeface="Canva Sans"/>
              </a:rPr>
              <a:t>como</a:t>
            </a:r>
            <a:r>
              <a:rPr lang="en-US" sz="2900" dirty="0">
                <a:solidFill>
                  <a:srgbClr val="166CA3"/>
                </a:solidFill>
                <a:latin typeface="Canva Sans"/>
              </a:rPr>
              <a:t> resolver </a:t>
            </a:r>
            <a:r>
              <a:rPr lang="en-US" sz="2900" dirty="0" err="1">
                <a:solidFill>
                  <a:srgbClr val="166CA3"/>
                </a:solidFill>
                <a:latin typeface="Canva Sans"/>
              </a:rPr>
              <a:t>problemas</a:t>
            </a:r>
            <a:r>
              <a:rPr lang="en-US" sz="2900" dirty="0">
                <a:solidFill>
                  <a:srgbClr val="166CA3"/>
                </a:solidFill>
                <a:latin typeface="Canva Sans"/>
              </a:rPr>
              <a:t> </a:t>
            </a:r>
            <a:r>
              <a:rPr lang="en-US" sz="2900" dirty="0" err="1">
                <a:solidFill>
                  <a:srgbClr val="166CA3"/>
                </a:solidFill>
                <a:latin typeface="Canva Sans"/>
              </a:rPr>
              <a:t>nos</a:t>
            </a:r>
            <a:r>
              <a:rPr lang="en-US" sz="2900" dirty="0">
                <a:solidFill>
                  <a:srgbClr val="166CA3"/>
                </a:solidFill>
                <a:latin typeface="Canva Sans"/>
              </a:rPr>
              <a:t> </a:t>
            </a:r>
            <a:r>
              <a:rPr lang="en-US" sz="2900" dirty="0" err="1">
                <a:solidFill>
                  <a:srgbClr val="166CA3"/>
                </a:solidFill>
                <a:latin typeface="Canva Sans"/>
              </a:rPr>
              <a:t>modelos</a:t>
            </a:r>
            <a:r>
              <a:rPr lang="en-US" sz="2900" dirty="0">
                <a:solidFill>
                  <a:srgbClr val="166CA3"/>
                </a:solidFill>
                <a:latin typeface="Canva Sans"/>
              </a:rPr>
              <a:t> </a:t>
            </a:r>
            <a:r>
              <a:rPr lang="en-US" sz="2900" dirty="0" err="1">
                <a:solidFill>
                  <a:srgbClr val="166CA3"/>
                </a:solidFill>
                <a:latin typeface="Canva Sans"/>
              </a:rPr>
              <a:t>operacionais</a:t>
            </a:r>
            <a:r>
              <a:rPr lang="en-US" sz="2900" dirty="0">
                <a:solidFill>
                  <a:srgbClr val="166CA3"/>
                </a:solidFill>
                <a:latin typeface="Canva Sans"/>
              </a:rPr>
              <a:t> </a:t>
            </a:r>
            <a:r>
              <a:rPr lang="en-US" sz="2900" dirty="0" err="1">
                <a:solidFill>
                  <a:srgbClr val="166CA3"/>
                </a:solidFill>
                <a:latin typeface="Canva Sans"/>
              </a:rPr>
              <a:t>apontados</a:t>
            </a:r>
            <a:r>
              <a:rPr lang="en-US" sz="2900" dirty="0">
                <a:solidFill>
                  <a:srgbClr val="166CA3"/>
                </a:solidFill>
                <a:latin typeface="Canva Sans"/>
              </a:rPr>
              <a:t> </a:t>
            </a:r>
            <a:r>
              <a:rPr lang="en-US" sz="2900" dirty="0" err="1">
                <a:solidFill>
                  <a:srgbClr val="166CA3"/>
                </a:solidFill>
                <a:latin typeface="Canva Sans"/>
              </a:rPr>
              <a:t>durante</a:t>
            </a:r>
            <a:r>
              <a:rPr lang="en-US" sz="2900" dirty="0">
                <a:solidFill>
                  <a:srgbClr val="166CA3"/>
                </a:solidFill>
                <a:latin typeface="Canva Sans"/>
              </a:rPr>
              <a:t> </a:t>
            </a:r>
            <a:r>
              <a:rPr lang="en-US" sz="2900" dirty="0" err="1">
                <a:solidFill>
                  <a:srgbClr val="166CA3"/>
                </a:solidFill>
                <a:latin typeface="Canva Sans"/>
              </a:rPr>
              <a:t>os</a:t>
            </a:r>
            <a:r>
              <a:rPr lang="en-US" sz="2900" dirty="0">
                <a:solidFill>
                  <a:srgbClr val="166CA3"/>
                </a:solidFill>
                <a:latin typeface="Canva Sans"/>
              </a:rPr>
              <a:t> PPCS.</a:t>
            </a:r>
          </a:p>
          <a:p>
            <a:endParaRPr lang="pt-BR" sz="3600" b="1" dirty="0">
              <a:solidFill>
                <a:srgbClr val="166CA3"/>
              </a:solidFill>
              <a:latin typeface="Canva Sans"/>
            </a:endParaRPr>
          </a:p>
          <a:p>
            <a:r>
              <a:rPr lang="pt-BR" sz="3600" b="1" dirty="0" smtClean="0">
                <a:solidFill>
                  <a:srgbClr val="166CA3"/>
                </a:solidFill>
                <a:latin typeface="Canva Sans"/>
              </a:rPr>
              <a:t>Dos Modelos Operacionais:</a:t>
            </a:r>
          </a:p>
          <a:p>
            <a:endParaRPr lang="pt-BR" sz="2900" dirty="0" smtClean="0">
              <a:solidFill>
                <a:srgbClr val="166CA3"/>
              </a:solidFill>
              <a:latin typeface="Canva Sans"/>
            </a:endParaRPr>
          </a:p>
          <a:p>
            <a:r>
              <a:rPr lang="pt-BR" sz="2900" dirty="0" smtClean="0">
                <a:solidFill>
                  <a:srgbClr val="166CA3"/>
                </a:solidFill>
                <a:latin typeface="Canva Sans"/>
              </a:rPr>
              <a:t>Cabe </a:t>
            </a:r>
            <a:r>
              <a:rPr lang="pt-BR" sz="2900" dirty="0">
                <a:solidFill>
                  <a:srgbClr val="166CA3"/>
                </a:solidFill>
                <a:latin typeface="Canva Sans"/>
              </a:rPr>
              <a:t>à ANTT habilitar as empresas fornecedoras de Vale-Pedágio obrigatório e </a:t>
            </a:r>
            <a:r>
              <a:rPr lang="pt-BR" sz="2900" b="1" u="sng" dirty="0">
                <a:solidFill>
                  <a:srgbClr val="166CA3"/>
                </a:solidFill>
                <a:latin typeface="Canva Sans"/>
              </a:rPr>
              <a:t>aprovar os respectivos modelos e sistemas operacionais</a:t>
            </a:r>
            <a:r>
              <a:rPr lang="pt-BR" sz="2900" dirty="0" smtClean="0">
                <a:solidFill>
                  <a:srgbClr val="166CA3"/>
                </a:solidFill>
                <a:latin typeface="Canva Sans"/>
              </a:rPr>
              <a:t>.</a:t>
            </a:r>
          </a:p>
          <a:p>
            <a:r>
              <a:rPr lang="pt-BR" sz="2900" dirty="0">
                <a:solidFill>
                  <a:srgbClr val="166CA3"/>
                </a:solidFill>
                <a:latin typeface="Canva Sans"/>
              </a:rPr>
              <a:t>Para </a:t>
            </a:r>
            <a:r>
              <a:rPr lang="pt-BR" sz="2900" dirty="0">
                <a:solidFill>
                  <a:srgbClr val="166CA3"/>
                </a:solidFill>
                <a:latin typeface="Canva Sans"/>
              </a:rPr>
              <a:t>ser aprovado, o modelo operacional deve:</a:t>
            </a:r>
          </a:p>
          <a:p>
            <a:pPr lvl="1"/>
            <a:r>
              <a:rPr lang="pt-BR" sz="2500" dirty="0" smtClean="0">
                <a:solidFill>
                  <a:srgbClr val="166CA3"/>
                </a:solidFill>
                <a:latin typeface="Canva Sans"/>
              </a:rPr>
              <a:t>Ter </a:t>
            </a:r>
            <a:r>
              <a:rPr lang="pt-BR" sz="2500" b="1" u="sng" dirty="0">
                <a:solidFill>
                  <a:srgbClr val="166CA3"/>
                </a:solidFill>
                <a:latin typeface="Canva Sans"/>
              </a:rPr>
              <a:t>registro e validação eletrônica da transação </a:t>
            </a:r>
            <a:r>
              <a:rPr lang="pt-BR" sz="2500" dirty="0">
                <a:solidFill>
                  <a:srgbClr val="166CA3"/>
                </a:solidFill>
                <a:latin typeface="Canva Sans"/>
              </a:rPr>
              <a:t>de fornecimento e pagamento;</a:t>
            </a:r>
          </a:p>
          <a:p>
            <a:pPr lvl="1"/>
            <a:r>
              <a:rPr lang="pt-BR" sz="2500" dirty="0" smtClean="0">
                <a:solidFill>
                  <a:srgbClr val="166CA3"/>
                </a:solidFill>
                <a:latin typeface="Canva Sans"/>
              </a:rPr>
              <a:t>Permitir </a:t>
            </a:r>
            <a:r>
              <a:rPr lang="pt-BR" sz="2500" dirty="0">
                <a:solidFill>
                  <a:srgbClr val="166CA3"/>
                </a:solidFill>
                <a:latin typeface="Canva Sans"/>
              </a:rPr>
              <a:t>o </a:t>
            </a:r>
            <a:r>
              <a:rPr lang="pt-BR" sz="2500" b="1" u="sng" dirty="0">
                <a:solidFill>
                  <a:srgbClr val="166CA3"/>
                </a:solidFill>
                <a:latin typeface="Canva Sans"/>
              </a:rPr>
              <a:t>pagamento automatizado da tarifa de pedágio</a:t>
            </a:r>
            <a:r>
              <a:rPr lang="pt-BR" sz="2500" dirty="0">
                <a:solidFill>
                  <a:srgbClr val="166CA3"/>
                </a:solidFill>
                <a:latin typeface="Canva Sans"/>
              </a:rPr>
              <a:t>; e</a:t>
            </a:r>
          </a:p>
          <a:p>
            <a:pPr lvl="1"/>
            <a:r>
              <a:rPr lang="pt-BR" sz="2500" dirty="0" smtClean="0">
                <a:solidFill>
                  <a:srgbClr val="166CA3"/>
                </a:solidFill>
                <a:latin typeface="Canva Sans"/>
              </a:rPr>
              <a:t>Possibilitar </a:t>
            </a:r>
            <a:r>
              <a:rPr lang="pt-BR" sz="2500" b="1" u="sng" dirty="0">
                <a:solidFill>
                  <a:srgbClr val="166CA3"/>
                </a:solidFill>
                <a:latin typeface="Canva Sans"/>
              </a:rPr>
              <a:t>a antecipação do Vale-Pedágio de forma eletrônica</a:t>
            </a:r>
            <a:r>
              <a:rPr lang="pt-BR" sz="2500" dirty="0" smtClean="0">
                <a:solidFill>
                  <a:srgbClr val="166CA3"/>
                </a:solidFill>
                <a:latin typeface="Canva Sans"/>
              </a:rPr>
              <a:t>.</a:t>
            </a:r>
          </a:p>
          <a:p>
            <a:pPr marL="0" indent="0">
              <a:buNone/>
            </a:pPr>
            <a:endParaRPr lang="pt-BR" dirty="0"/>
          </a:p>
          <a:p>
            <a:pPr algn="just"/>
            <a:r>
              <a:rPr lang="pt-BR" sz="2900" dirty="0">
                <a:solidFill>
                  <a:srgbClr val="166CA3"/>
                </a:solidFill>
                <a:latin typeface="Canva Sans"/>
              </a:rPr>
              <a:t>A definição de “pagamento automatizado” foi trazida pela Portaria SUROC ANTT nº 17/2024 e estabelecida como aquele que demonstre compatibilidade e viabilidade de utilização em sistemas de livre passagem (</a:t>
            </a:r>
            <a:r>
              <a:rPr lang="pt-BR" sz="2900" dirty="0" err="1">
                <a:solidFill>
                  <a:srgbClr val="166CA3"/>
                </a:solidFill>
                <a:latin typeface="Canva Sans"/>
              </a:rPr>
              <a:t>free</a:t>
            </a:r>
            <a:r>
              <a:rPr lang="pt-BR" sz="2900" dirty="0">
                <a:solidFill>
                  <a:srgbClr val="166CA3"/>
                </a:solidFill>
                <a:latin typeface="Canva Sans"/>
              </a:rPr>
              <a:t> </a:t>
            </a:r>
            <a:r>
              <a:rPr lang="pt-BR" sz="2900" dirty="0" err="1">
                <a:solidFill>
                  <a:srgbClr val="166CA3"/>
                </a:solidFill>
                <a:latin typeface="Canva Sans"/>
              </a:rPr>
              <a:t>flow</a:t>
            </a:r>
            <a:r>
              <a:rPr lang="pt-BR" sz="2900" dirty="0">
                <a:solidFill>
                  <a:srgbClr val="166CA3"/>
                </a:solidFill>
                <a:latin typeface="Canva Sans"/>
              </a:rPr>
              <a:t>), nos termos da Lei nº 14.157, de 1º de junho de 2021.</a:t>
            </a:r>
          </a:p>
          <a:p>
            <a:pPr marL="0" indent="0">
              <a:buNone/>
            </a:pPr>
            <a:endParaRPr lang="pt-BR" sz="2900" dirty="0">
              <a:solidFill>
                <a:srgbClr val="166CA3"/>
              </a:solidFill>
              <a:latin typeface="Canva Sans"/>
            </a:endParaRPr>
          </a:p>
        </p:txBody>
      </p:sp>
    </p:spTree>
    <p:extLst>
      <p:ext uri="{BB962C8B-B14F-4D97-AF65-F5344CB8AC3E}">
        <p14:creationId xmlns:p14="http://schemas.microsoft.com/office/powerpoint/2010/main" val="326632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7449800" cy="1143000"/>
          </a:xfrm>
        </p:spPr>
        <p:txBody>
          <a:bodyPr>
            <a:normAutofit fontScale="90000"/>
          </a:bodyPr>
          <a:lstStyle/>
          <a:p>
            <a:r>
              <a:rPr lang="en-US" spc="-200" dirty="0" smtClean="0">
                <a:solidFill>
                  <a:srgbClr val="166CA3"/>
                </a:solidFill>
                <a:latin typeface="Poppins Ultra-Bold"/>
              </a:rPr>
              <a:t>RESOLUÇÃO ANTT Nº. 6024, DE 3 DE AGOSTO DE 2023</a:t>
            </a:r>
            <a:r>
              <a:rPr lang="en-US" spc="-200" dirty="0">
                <a:solidFill>
                  <a:srgbClr val="166CA3"/>
                </a:solidFill>
                <a:latin typeface="Poppins Ultra-Bold"/>
              </a:rPr>
              <a:t/>
            </a:r>
            <a:br>
              <a:rPr lang="en-US" spc="-200" dirty="0">
                <a:solidFill>
                  <a:srgbClr val="166CA3"/>
                </a:solidFill>
                <a:latin typeface="Poppins Ultra-Bold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17449800" cy="83439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166CA3"/>
                </a:solidFill>
                <a:latin typeface="Canva Sans"/>
              </a:rPr>
              <a:t>Do Avanço do </a:t>
            </a:r>
            <a:r>
              <a:rPr lang="pt-BR" sz="3600" b="1" dirty="0" err="1" smtClean="0">
                <a:solidFill>
                  <a:srgbClr val="166CA3"/>
                </a:solidFill>
                <a:latin typeface="Canva Sans"/>
              </a:rPr>
              <a:t>Free</a:t>
            </a:r>
            <a:r>
              <a:rPr lang="pt-BR" sz="3600" b="1" dirty="0" smtClean="0">
                <a:solidFill>
                  <a:srgbClr val="166CA3"/>
                </a:solidFill>
                <a:latin typeface="Canva Sans"/>
              </a:rPr>
              <a:t> </a:t>
            </a:r>
            <a:r>
              <a:rPr lang="pt-BR" sz="3600" b="1" dirty="0" err="1" smtClean="0">
                <a:solidFill>
                  <a:srgbClr val="166CA3"/>
                </a:solidFill>
                <a:latin typeface="Canva Sans"/>
              </a:rPr>
              <a:t>Flow</a:t>
            </a:r>
            <a:r>
              <a:rPr lang="pt-BR" sz="3600" b="1" dirty="0" smtClean="0">
                <a:solidFill>
                  <a:srgbClr val="166CA3"/>
                </a:solidFill>
                <a:latin typeface="Canva Sans"/>
              </a:rPr>
              <a:t> no Brasil</a:t>
            </a:r>
          </a:p>
          <a:p>
            <a:endParaRPr lang="pt-BR" sz="2900" dirty="0" smtClean="0">
              <a:solidFill>
                <a:srgbClr val="166CA3"/>
              </a:solidFill>
              <a:latin typeface="Canva Sans"/>
            </a:endParaRPr>
          </a:p>
          <a:p>
            <a:r>
              <a:rPr lang="pt-BR" sz="2900" dirty="0" smtClean="0">
                <a:solidFill>
                  <a:srgbClr val="166CA3"/>
                </a:solidFill>
                <a:latin typeface="Canva Sans"/>
              </a:rPr>
              <a:t>O </a:t>
            </a:r>
            <a:r>
              <a:rPr lang="pt-BR" sz="2900" dirty="0" err="1" smtClean="0">
                <a:solidFill>
                  <a:srgbClr val="166CA3"/>
                </a:solidFill>
                <a:latin typeface="Canva Sans"/>
              </a:rPr>
              <a:t>Free</a:t>
            </a:r>
            <a:r>
              <a:rPr lang="pt-BR" sz="2900" dirty="0" smtClean="0">
                <a:solidFill>
                  <a:srgbClr val="166CA3"/>
                </a:solidFill>
                <a:latin typeface="Canva Sans"/>
              </a:rPr>
              <a:t> </a:t>
            </a:r>
            <a:r>
              <a:rPr lang="pt-BR" sz="2900" dirty="0" err="1" smtClean="0">
                <a:solidFill>
                  <a:srgbClr val="166CA3"/>
                </a:solidFill>
                <a:latin typeface="Canva Sans"/>
              </a:rPr>
              <a:t>Flow</a:t>
            </a:r>
            <a:r>
              <a:rPr lang="pt-BR" sz="2900" dirty="0" smtClean="0">
                <a:solidFill>
                  <a:srgbClr val="166CA3"/>
                </a:solidFill>
                <a:latin typeface="Canva Sans"/>
              </a:rPr>
              <a:t> já </a:t>
            </a:r>
            <a:r>
              <a:rPr lang="pt-BR" sz="2900" b="1" u="sng" dirty="0" smtClean="0">
                <a:solidFill>
                  <a:srgbClr val="166CA3"/>
                </a:solidFill>
                <a:latin typeface="Canva Sans"/>
              </a:rPr>
              <a:t>está em operação no Brasil em 5 concessões</a:t>
            </a:r>
            <a:r>
              <a:rPr lang="pt-BR" sz="2900" dirty="0" smtClean="0">
                <a:solidFill>
                  <a:srgbClr val="166CA3"/>
                </a:solidFill>
                <a:latin typeface="Canva Sans"/>
              </a:rPr>
              <a:t>: </a:t>
            </a:r>
            <a:r>
              <a:rPr lang="pt-BR" sz="2900" dirty="0" err="1" smtClean="0">
                <a:solidFill>
                  <a:srgbClr val="166CA3"/>
                </a:solidFill>
                <a:latin typeface="Canva Sans"/>
              </a:rPr>
              <a:t>RioSP</a:t>
            </a:r>
            <a:r>
              <a:rPr lang="pt-BR" sz="2900" dirty="0" smtClean="0">
                <a:solidFill>
                  <a:srgbClr val="166CA3"/>
                </a:solidFill>
                <a:latin typeface="Canva Sans"/>
              </a:rPr>
              <a:t> (Rio-Santos), CSG (Caminhos da Serra Gaúcha), EPR Sul de Minas, </a:t>
            </a:r>
            <a:r>
              <a:rPr lang="pt-BR" sz="2900" dirty="0" err="1" smtClean="0">
                <a:solidFill>
                  <a:srgbClr val="166CA3"/>
                </a:solidFill>
                <a:latin typeface="Canva Sans"/>
              </a:rPr>
              <a:t>Econoroeste</a:t>
            </a:r>
            <a:r>
              <a:rPr lang="pt-BR" sz="2900" dirty="0" smtClean="0">
                <a:solidFill>
                  <a:srgbClr val="166CA3"/>
                </a:solidFill>
                <a:latin typeface="Canva Sans"/>
              </a:rPr>
              <a:t> e Tamoios.</a:t>
            </a:r>
          </a:p>
          <a:p>
            <a:pPr marL="0" indent="0">
              <a:buNone/>
            </a:pPr>
            <a:endParaRPr lang="pt-BR" sz="2900" dirty="0" smtClean="0">
              <a:solidFill>
                <a:srgbClr val="166CA3"/>
              </a:solidFill>
              <a:latin typeface="Canva Sans"/>
            </a:endParaRPr>
          </a:p>
          <a:p>
            <a:r>
              <a:rPr lang="pt-BR" sz="2900" dirty="0" smtClean="0">
                <a:solidFill>
                  <a:srgbClr val="166CA3"/>
                </a:solidFill>
                <a:latin typeface="Canva Sans"/>
              </a:rPr>
              <a:t>CCR Nova Dutra está previsto para </a:t>
            </a:r>
            <a:r>
              <a:rPr lang="pt-BR" sz="2900" b="1" u="sng" dirty="0" smtClean="0">
                <a:solidFill>
                  <a:srgbClr val="166CA3"/>
                </a:solidFill>
                <a:latin typeface="Canva Sans"/>
              </a:rPr>
              <a:t>iniciar em março de 2025</a:t>
            </a:r>
            <a:r>
              <a:rPr lang="pt-BR" sz="2900" dirty="0" smtClean="0">
                <a:solidFill>
                  <a:srgbClr val="166CA3"/>
                </a:solidFill>
                <a:latin typeface="Canva Sans"/>
              </a:rPr>
              <a:t>, com previsão de tráfego de cerca de </a:t>
            </a:r>
            <a:r>
              <a:rPr lang="pt-BR" sz="2900" b="1" u="sng" dirty="0" smtClean="0">
                <a:solidFill>
                  <a:srgbClr val="166CA3"/>
                </a:solidFill>
                <a:latin typeface="Canva Sans"/>
              </a:rPr>
              <a:t>350 mil veículos por dia </a:t>
            </a:r>
            <a:r>
              <a:rPr lang="pt-BR" sz="2900" dirty="0" smtClean="0">
                <a:solidFill>
                  <a:srgbClr val="166CA3"/>
                </a:solidFill>
                <a:latin typeface="Canva Sans"/>
              </a:rPr>
              <a:t>no trecho contemplado.</a:t>
            </a:r>
          </a:p>
          <a:p>
            <a:endParaRPr lang="pt-BR" sz="2900" dirty="0">
              <a:solidFill>
                <a:srgbClr val="166CA3"/>
              </a:solidFill>
              <a:latin typeface="Canva Sans"/>
            </a:endParaRPr>
          </a:p>
          <a:p>
            <a:r>
              <a:rPr lang="pt-BR" sz="2900" dirty="0" smtClean="0">
                <a:solidFill>
                  <a:srgbClr val="166CA3"/>
                </a:solidFill>
                <a:latin typeface="Canva Sans"/>
              </a:rPr>
              <a:t>Outras importantes rodovias já tem o </a:t>
            </a:r>
            <a:r>
              <a:rPr lang="pt-BR" sz="2900" dirty="0" err="1" smtClean="0">
                <a:solidFill>
                  <a:srgbClr val="166CA3"/>
                </a:solidFill>
                <a:latin typeface="Canva Sans"/>
              </a:rPr>
              <a:t>Free</a:t>
            </a:r>
            <a:r>
              <a:rPr lang="pt-BR" sz="2900" dirty="0" smtClean="0">
                <a:solidFill>
                  <a:srgbClr val="166CA3"/>
                </a:solidFill>
                <a:latin typeface="Canva Sans"/>
              </a:rPr>
              <a:t> </a:t>
            </a:r>
            <a:r>
              <a:rPr lang="pt-BR" sz="2900" dirty="0" err="1" smtClean="0">
                <a:solidFill>
                  <a:srgbClr val="166CA3"/>
                </a:solidFill>
                <a:latin typeface="Canva Sans"/>
              </a:rPr>
              <a:t>Flow</a:t>
            </a:r>
            <a:r>
              <a:rPr lang="pt-BR" sz="2900" dirty="0" smtClean="0">
                <a:solidFill>
                  <a:srgbClr val="166CA3"/>
                </a:solidFill>
                <a:latin typeface="Canva Sans"/>
              </a:rPr>
              <a:t> estabelecido como modelo de operação, tais como RODOANEL NORTE, RODOANEL BH, RAPOSO TAVARES, LITORAL PAULISTA.</a:t>
            </a:r>
          </a:p>
          <a:p>
            <a:pPr marL="457200" lvl="1" indent="0">
              <a:buNone/>
            </a:pPr>
            <a:endParaRPr lang="pt-BR" sz="2500" dirty="0">
              <a:solidFill>
                <a:srgbClr val="166CA3"/>
              </a:solidFill>
              <a:latin typeface="Canva Sans"/>
            </a:endParaRPr>
          </a:p>
          <a:p>
            <a:pPr marL="0" indent="0">
              <a:buNone/>
            </a:pPr>
            <a:endParaRPr lang="pt-BR" sz="2900" dirty="0">
              <a:solidFill>
                <a:srgbClr val="166CA3"/>
              </a:solidFill>
              <a:latin typeface="Canva Sans"/>
            </a:endParaRPr>
          </a:p>
        </p:txBody>
      </p:sp>
    </p:spTree>
    <p:extLst>
      <p:ext uri="{BB962C8B-B14F-4D97-AF65-F5344CB8AC3E}">
        <p14:creationId xmlns:p14="http://schemas.microsoft.com/office/powerpoint/2010/main" val="8024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Fluxo Vale-Pedágio obrigatório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1907772" y="4295600"/>
            <a:ext cx="3229494" cy="1396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700" dirty="0"/>
              <a:t>Contratante/</a:t>
            </a:r>
          </a:p>
          <a:p>
            <a:r>
              <a:rPr lang="pt-BR" sz="2700" dirty="0"/>
              <a:t>Transportador</a:t>
            </a:r>
            <a:endParaRPr lang="pt-BR" sz="2700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5137267" y="4801808"/>
            <a:ext cx="15960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6846050" y="4246329"/>
            <a:ext cx="2825289" cy="123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dirty="0"/>
              <a:t>MDF-e</a:t>
            </a:r>
            <a:endParaRPr lang="pt-BR" sz="2700" dirty="0"/>
          </a:p>
        </p:txBody>
      </p:sp>
      <p:sp>
        <p:nvSpPr>
          <p:cNvPr id="8" name="Elipse 7"/>
          <p:cNvSpPr/>
          <p:nvPr/>
        </p:nvSpPr>
        <p:spPr>
          <a:xfrm>
            <a:off x="6846050" y="6014861"/>
            <a:ext cx="2825289" cy="123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dirty="0"/>
              <a:t>ONE</a:t>
            </a:r>
            <a:endParaRPr lang="pt-BR" sz="2700" dirty="0"/>
          </a:p>
        </p:txBody>
      </p:sp>
      <p:cxnSp>
        <p:nvCxnSpPr>
          <p:cNvPr id="10" name="Conector de Seta Reta 9"/>
          <p:cNvCxnSpPr>
            <a:stCxn id="8" idx="0"/>
          </p:cNvCxnSpPr>
          <p:nvPr/>
        </p:nvCxnSpPr>
        <p:spPr>
          <a:xfrm flipV="1">
            <a:off x="8258694" y="5480770"/>
            <a:ext cx="15066" cy="534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6472497" y="7783392"/>
            <a:ext cx="3572394" cy="123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dirty="0"/>
              <a:t>Concessionárias</a:t>
            </a:r>
            <a:endParaRPr lang="pt-BR" sz="2700" dirty="0"/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7915277" y="7261410"/>
            <a:ext cx="15066" cy="534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8553797" y="7271722"/>
            <a:ext cx="12470" cy="534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10525730" y="4246329"/>
            <a:ext cx="2825289" cy="123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dirty="0"/>
              <a:t>ANTT</a:t>
            </a:r>
            <a:endParaRPr lang="pt-BR" sz="2700" dirty="0"/>
          </a:p>
        </p:txBody>
      </p:sp>
      <p:sp>
        <p:nvSpPr>
          <p:cNvPr id="19" name="Elipse 18"/>
          <p:cNvSpPr/>
          <p:nvPr/>
        </p:nvSpPr>
        <p:spPr>
          <a:xfrm>
            <a:off x="13999802" y="4246329"/>
            <a:ext cx="2825289" cy="123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dirty="0"/>
              <a:t>FVPO</a:t>
            </a:r>
            <a:endParaRPr lang="pt-BR" sz="2700" dirty="0"/>
          </a:p>
        </p:txBody>
      </p:sp>
      <p:cxnSp>
        <p:nvCxnSpPr>
          <p:cNvPr id="21" name="Conector de Seta Reta 20"/>
          <p:cNvCxnSpPr>
            <a:endCxn id="18" idx="6"/>
          </p:cNvCxnSpPr>
          <p:nvPr/>
        </p:nvCxnSpPr>
        <p:spPr>
          <a:xfrm flipH="1">
            <a:off x="13351019" y="4863549"/>
            <a:ext cx="6487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18" idx="2"/>
          </p:cNvCxnSpPr>
          <p:nvPr/>
        </p:nvCxnSpPr>
        <p:spPr>
          <a:xfrm>
            <a:off x="10525730" y="486354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7" idx="6"/>
          </p:cNvCxnSpPr>
          <p:nvPr/>
        </p:nvCxnSpPr>
        <p:spPr>
          <a:xfrm>
            <a:off x="9671339" y="4863549"/>
            <a:ext cx="8543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5266213" y="4052291"/>
            <a:ext cx="1512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Registro </a:t>
            </a:r>
            <a:r>
              <a:rPr lang="pt-BR" dirty="0" smtClean="0"/>
              <a:t>VPO no MDF-e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6565172" y="7170098"/>
            <a:ext cx="136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Registro de passagem</a:t>
            </a:r>
            <a:endParaRPr lang="pt-BR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8898578" y="7166174"/>
            <a:ext cx="2107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Consulta MDF-e em aberto</a:t>
            </a:r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8276684" y="5551277"/>
            <a:ext cx="272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Gera evento de passagem</a:t>
            </a:r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9675725" y="3867927"/>
            <a:ext cx="1629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Encaminha MDF-e e eventos</a:t>
            </a:r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12119957" y="5553807"/>
            <a:ext cx="401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Solicita a geração </a:t>
            </a:r>
            <a:r>
              <a:rPr lang="pt-BR" dirty="0"/>
              <a:t>do VPO </a:t>
            </a:r>
            <a:r>
              <a:rPr lang="pt-BR" dirty="0" smtClean="0"/>
              <a:t>(IDVPO) </a:t>
            </a:r>
            <a:endParaRPr lang="pt-BR" dirty="0"/>
          </a:p>
        </p:txBody>
      </p:sp>
      <p:sp>
        <p:nvSpPr>
          <p:cNvPr id="32" name="Elipse 31"/>
          <p:cNvSpPr/>
          <p:nvPr/>
        </p:nvSpPr>
        <p:spPr>
          <a:xfrm>
            <a:off x="2532653" y="5557508"/>
            <a:ext cx="1608513" cy="1034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dirty="0"/>
              <a:t>TAC</a:t>
            </a:r>
            <a:endParaRPr lang="pt-BR" sz="2700" dirty="0"/>
          </a:p>
        </p:txBody>
      </p:sp>
      <p:sp>
        <p:nvSpPr>
          <p:cNvPr id="33" name="Retângulo 32"/>
          <p:cNvSpPr/>
          <p:nvPr/>
        </p:nvSpPr>
        <p:spPr>
          <a:xfrm>
            <a:off x="6733310" y="3779393"/>
            <a:ext cx="2973485" cy="34811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6733310" y="3366654"/>
            <a:ext cx="13009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700" dirty="0" smtClean="0">
                <a:solidFill>
                  <a:schemeClr val="accent1">
                    <a:lumMod val="75000"/>
                  </a:schemeClr>
                </a:solidFill>
              </a:rPr>
              <a:t>SVRS</a:t>
            </a:r>
            <a:endParaRPr lang="pt-BR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6" name="Conector Angulado 35"/>
          <p:cNvCxnSpPr>
            <a:stCxn id="32" idx="6"/>
          </p:cNvCxnSpPr>
          <p:nvPr/>
        </p:nvCxnSpPr>
        <p:spPr>
          <a:xfrm flipV="1">
            <a:off x="4141166" y="4801806"/>
            <a:ext cx="2592144" cy="12731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4389594" y="5632321"/>
            <a:ext cx="72487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700" dirty="0"/>
              <a:t>NFF</a:t>
            </a:r>
            <a:endParaRPr lang="pt-BR" sz="2700" dirty="0"/>
          </a:p>
        </p:txBody>
      </p:sp>
      <p:cxnSp>
        <p:nvCxnSpPr>
          <p:cNvPr id="43" name="Conector Angulado 42"/>
          <p:cNvCxnSpPr>
            <a:stCxn id="33" idx="2"/>
            <a:endCxn id="32" idx="4"/>
          </p:cNvCxnSpPr>
          <p:nvPr/>
        </p:nvCxnSpPr>
        <p:spPr>
          <a:xfrm rot="5400000" flipH="1">
            <a:off x="5444448" y="4484906"/>
            <a:ext cx="668067" cy="4883144"/>
          </a:xfrm>
          <a:prstGeom prst="bentConnector3">
            <a:avLst>
              <a:gd name="adj1" fmla="val -5132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3828011" y="6982064"/>
            <a:ext cx="2107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Consulta MDF-e em aberto</a:t>
            </a:r>
            <a:endParaRPr lang="pt-BR" dirty="0"/>
          </a:p>
        </p:txBody>
      </p:sp>
      <p:sp>
        <p:nvSpPr>
          <p:cNvPr id="45" name="Texto Explicativo em Nuvem 44"/>
          <p:cNvSpPr/>
          <p:nvPr/>
        </p:nvSpPr>
        <p:spPr>
          <a:xfrm>
            <a:off x="11527020" y="6370555"/>
            <a:ext cx="3457317" cy="1591238"/>
          </a:xfrm>
          <a:prstGeom prst="cloudCallout">
            <a:avLst>
              <a:gd name="adj1" fmla="val -45392"/>
              <a:gd name="adj2" fmla="val -90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dirty="0"/>
              <a:t>Fiscalização VPO, RNTRC, PMF</a:t>
            </a:r>
            <a:endParaRPr lang="pt-BR" sz="2700" dirty="0"/>
          </a:p>
        </p:txBody>
      </p:sp>
      <p:cxnSp>
        <p:nvCxnSpPr>
          <p:cNvPr id="39" name="Conector Angulado 38"/>
          <p:cNvCxnSpPr>
            <a:endCxn id="4" idx="0"/>
          </p:cNvCxnSpPr>
          <p:nvPr/>
        </p:nvCxnSpPr>
        <p:spPr>
          <a:xfrm rot="5400000">
            <a:off x="2574871" y="3347950"/>
            <a:ext cx="1895298" cy="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Angulado 40"/>
          <p:cNvCxnSpPr>
            <a:stCxn id="19" idx="0"/>
          </p:cNvCxnSpPr>
          <p:nvPr/>
        </p:nvCxnSpPr>
        <p:spPr>
          <a:xfrm rot="16200000" flipV="1">
            <a:off x="8544469" y="-2621649"/>
            <a:ext cx="1846029" cy="1188992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7663815" y="1891008"/>
            <a:ext cx="401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Informa o (IDVPO) ao contratante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07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90625" y="5133975"/>
            <a:ext cx="16068675" cy="0"/>
          </a:xfrm>
          <a:prstGeom prst="line">
            <a:avLst/>
          </a:prstGeom>
          <a:ln w="19050" cap="rnd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798525" y="9081193"/>
            <a:ext cx="1414977" cy="465643"/>
          </a:xfrm>
          <a:custGeom>
            <a:avLst/>
            <a:gdLst/>
            <a:ahLst/>
            <a:cxnLst/>
            <a:rect l="l" t="t" r="r" b="b"/>
            <a:pathLst>
              <a:path w="1414977" h="465643">
                <a:moveTo>
                  <a:pt x="0" y="0"/>
                </a:moveTo>
                <a:lnTo>
                  <a:pt x="1414977" y="0"/>
                </a:lnTo>
                <a:lnTo>
                  <a:pt x="1414977" y="465643"/>
                </a:lnTo>
                <a:lnTo>
                  <a:pt x="0" y="4656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3891247" y="8753453"/>
            <a:ext cx="1907278" cy="1349859"/>
          </a:xfrm>
          <a:custGeom>
            <a:avLst/>
            <a:gdLst/>
            <a:ahLst/>
            <a:cxnLst/>
            <a:rect l="l" t="t" r="r" b="b"/>
            <a:pathLst>
              <a:path w="1907278" h="1349859">
                <a:moveTo>
                  <a:pt x="0" y="0"/>
                </a:moveTo>
                <a:lnTo>
                  <a:pt x="1907278" y="0"/>
                </a:lnTo>
                <a:lnTo>
                  <a:pt x="1907278" y="1349858"/>
                </a:lnTo>
                <a:lnTo>
                  <a:pt x="0" y="13498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>
            <a:off x="1028700" y="4981575"/>
            <a:ext cx="323850" cy="32385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820150" y="4991100"/>
            <a:ext cx="323850" cy="32385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942975"/>
            <a:ext cx="16230600" cy="1304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8000" spc="-200">
                <a:solidFill>
                  <a:srgbClr val="1159A7"/>
                </a:solidFill>
                <a:latin typeface="Poppins Bold"/>
              </a:rPr>
              <a:t>CRONOGRAMA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5943600"/>
            <a:ext cx="3364925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39"/>
              </a:lnSpc>
              <a:spcBef>
                <a:spcPct val="0"/>
              </a:spcBef>
            </a:pPr>
            <a:r>
              <a:rPr lang="en-US" sz="2799" spc="-69" dirty="0">
                <a:solidFill>
                  <a:srgbClr val="1159A7"/>
                </a:solidFill>
                <a:latin typeface="Poppins Bold"/>
              </a:rPr>
              <a:t>Antes da data-</a:t>
            </a:r>
            <a:r>
              <a:rPr lang="en-US" sz="2799" spc="-69" dirty="0" err="1">
                <a:solidFill>
                  <a:srgbClr val="1159A7"/>
                </a:solidFill>
                <a:latin typeface="Poppins Bold"/>
              </a:rPr>
              <a:t>limite</a:t>
            </a:r>
            <a:r>
              <a:rPr lang="en-US" sz="2799" spc="-69" dirty="0">
                <a:solidFill>
                  <a:srgbClr val="1159A7"/>
                </a:solidFill>
                <a:latin typeface="Poppins Bold"/>
              </a:rPr>
              <a:t> de </a:t>
            </a:r>
            <a:r>
              <a:rPr lang="en-US" sz="2799" spc="-69" dirty="0" smtClean="0">
                <a:solidFill>
                  <a:srgbClr val="1159A7"/>
                </a:solidFill>
                <a:latin typeface="Poppins Bold"/>
              </a:rPr>
              <a:t>31/12/24</a:t>
            </a:r>
            <a:endParaRPr lang="en-US" sz="2799" spc="-69" dirty="0">
              <a:solidFill>
                <a:srgbClr val="1159A7"/>
              </a:solidFill>
              <a:latin typeface="Poppi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7174484"/>
            <a:ext cx="3364925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 err="1" smtClean="0">
                <a:solidFill>
                  <a:srgbClr val="1159A7"/>
                </a:solidFill>
                <a:latin typeface="Poppins"/>
              </a:rPr>
              <a:t>Prazo</a:t>
            </a:r>
            <a:r>
              <a:rPr lang="en-US" sz="2100" dirty="0" smtClean="0">
                <a:solidFill>
                  <a:srgbClr val="1159A7"/>
                </a:solidFill>
                <a:latin typeface="Poppins"/>
              </a:rPr>
              <a:t> para Integração das </a:t>
            </a:r>
            <a:r>
              <a:rPr lang="en-US" sz="2100" dirty="0" err="1" smtClean="0">
                <a:solidFill>
                  <a:srgbClr val="1159A7"/>
                </a:solidFill>
                <a:latin typeface="Poppins"/>
              </a:rPr>
              <a:t>concessionárias</a:t>
            </a:r>
            <a:r>
              <a:rPr lang="en-US" sz="2100" dirty="0" smtClean="0">
                <a:solidFill>
                  <a:srgbClr val="1159A7"/>
                </a:solidFill>
                <a:latin typeface="Poppins"/>
              </a:rPr>
              <a:t> e </a:t>
            </a:r>
            <a:r>
              <a:rPr lang="en-US" sz="2100" dirty="0" err="1" smtClean="0">
                <a:solidFill>
                  <a:srgbClr val="1159A7"/>
                </a:solidFill>
                <a:latin typeface="Poppins"/>
              </a:rPr>
              <a:t>adequação</a:t>
            </a:r>
            <a:r>
              <a:rPr lang="en-US" sz="2100" dirty="0" smtClean="0">
                <a:solidFill>
                  <a:srgbClr val="1159A7"/>
                </a:solidFill>
                <a:latin typeface="Poppins"/>
              </a:rPr>
              <a:t> dos </a:t>
            </a:r>
            <a:r>
              <a:rPr lang="en-US" sz="2100" dirty="0" err="1" smtClean="0">
                <a:solidFill>
                  <a:srgbClr val="1159A7"/>
                </a:solidFill>
                <a:latin typeface="Poppins"/>
              </a:rPr>
              <a:t>modelos</a:t>
            </a:r>
            <a:r>
              <a:rPr lang="en-US" sz="2100" dirty="0" smtClean="0">
                <a:solidFill>
                  <a:srgbClr val="1159A7"/>
                </a:solidFill>
                <a:latin typeface="Poppins"/>
              </a:rPr>
              <a:t> </a:t>
            </a:r>
            <a:r>
              <a:rPr lang="en-US" sz="2100" dirty="0" err="1">
                <a:solidFill>
                  <a:srgbClr val="1159A7"/>
                </a:solidFill>
                <a:latin typeface="Poppins"/>
              </a:rPr>
              <a:t>pelas</a:t>
            </a:r>
            <a:r>
              <a:rPr lang="en-US" sz="2100" dirty="0">
                <a:solidFill>
                  <a:srgbClr val="1159A7"/>
                </a:solidFill>
                <a:latin typeface="Poppins"/>
              </a:rPr>
              <a:t> FVPOs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839200" y="5997272"/>
            <a:ext cx="3364925" cy="44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799" spc="-69" dirty="0" err="1">
                <a:solidFill>
                  <a:srgbClr val="1159A7"/>
                </a:solidFill>
                <a:latin typeface="Poppins Bold"/>
              </a:rPr>
              <a:t>Após</a:t>
            </a:r>
            <a:r>
              <a:rPr lang="en-US" sz="2799" spc="-69" dirty="0">
                <a:solidFill>
                  <a:srgbClr val="1159A7"/>
                </a:solidFill>
                <a:latin typeface="Poppins Bold"/>
              </a:rPr>
              <a:t> </a:t>
            </a:r>
            <a:r>
              <a:rPr lang="en-US" sz="2799" spc="-69" dirty="0" smtClean="0">
                <a:solidFill>
                  <a:srgbClr val="1159A7"/>
                </a:solidFill>
                <a:latin typeface="Poppins Bold"/>
              </a:rPr>
              <a:t>31/12/2024</a:t>
            </a:r>
            <a:endParaRPr lang="en-US" sz="2799" spc="-69" dirty="0">
              <a:solidFill>
                <a:srgbClr val="1159A7"/>
              </a:solidFill>
              <a:latin typeface="Poppi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791847" y="6661461"/>
            <a:ext cx="4724400" cy="2603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 smtClean="0">
                <a:solidFill>
                  <a:srgbClr val="1159A7"/>
                </a:solidFill>
                <a:latin typeface="Poppins"/>
              </a:rPr>
              <a:t>Vale-Pedágio Obrigatório </a:t>
            </a:r>
            <a:r>
              <a:rPr lang="en-US" sz="2100" dirty="0" err="1" smtClean="0">
                <a:solidFill>
                  <a:srgbClr val="1159A7"/>
                </a:solidFill>
                <a:latin typeface="Poppins"/>
              </a:rPr>
              <a:t>nos</a:t>
            </a:r>
            <a:r>
              <a:rPr lang="en-US" sz="2100" dirty="0" smtClean="0">
                <a:solidFill>
                  <a:srgbClr val="1159A7"/>
                </a:solidFill>
                <a:latin typeface="Poppins"/>
              </a:rPr>
              <a:t> </a:t>
            </a:r>
            <a:r>
              <a:rPr lang="en-US" sz="2100" dirty="0" err="1" smtClean="0">
                <a:solidFill>
                  <a:srgbClr val="1159A7"/>
                </a:solidFill>
                <a:latin typeface="Poppins"/>
              </a:rPr>
              <a:t>modelos</a:t>
            </a:r>
            <a:r>
              <a:rPr lang="en-US" sz="2100" dirty="0" smtClean="0">
                <a:solidFill>
                  <a:srgbClr val="1159A7"/>
                </a:solidFill>
                <a:latin typeface="Poppins"/>
              </a:rPr>
              <a:t> </a:t>
            </a:r>
            <a:r>
              <a:rPr lang="en-US" sz="2100" dirty="0" err="1" smtClean="0">
                <a:solidFill>
                  <a:srgbClr val="1159A7"/>
                </a:solidFill>
                <a:latin typeface="Poppins"/>
              </a:rPr>
              <a:t>cartão</a:t>
            </a:r>
            <a:r>
              <a:rPr lang="en-US" sz="2100" dirty="0" smtClean="0">
                <a:solidFill>
                  <a:srgbClr val="1159A7"/>
                </a:solidFill>
                <a:latin typeface="Poppins"/>
              </a:rPr>
              <a:t> e </a:t>
            </a:r>
            <a:r>
              <a:rPr lang="en-US" sz="2100" dirty="0" err="1" smtClean="0">
                <a:solidFill>
                  <a:srgbClr val="1159A7"/>
                </a:solidFill>
                <a:latin typeface="Poppins"/>
              </a:rPr>
              <a:t>cupom</a:t>
            </a:r>
            <a:r>
              <a:rPr lang="en-US" sz="2100" dirty="0" smtClean="0">
                <a:solidFill>
                  <a:srgbClr val="1159A7"/>
                </a:solidFill>
                <a:latin typeface="Poppins"/>
              </a:rPr>
              <a:t> que </a:t>
            </a:r>
            <a:r>
              <a:rPr lang="en-US" sz="2100" dirty="0" err="1" smtClean="0">
                <a:solidFill>
                  <a:srgbClr val="1159A7"/>
                </a:solidFill>
                <a:latin typeface="Poppins"/>
              </a:rPr>
              <a:t>forem</a:t>
            </a:r>
            <a:r>
              <a:rPr lang="en-US" sz="2100" dirty="0" smtClean="0">
                <a:solidFill>
                  <a:srgbClr val="1159A7"/>
                </a:solidFill>
                <a:latin typeface="Poppins"/>
              </a:rPr>
              <a:t> </a:t>
            </a:r>
            <a:r>
              <a:rPr lang="en-US" sz="2100" dirty="0" err="1" smtClean="0">
                <a:solidFill>
                  <a:srgbClr val="1159A7"/>
                </a:solidFill>
                <a:latin typeface="Poppins"/>
              </a:rPr>
              <a:t>emitidos</a:t>
            </a:r>
            <a:r>
              <a:rPr lang="en-US" sz="2100" dirty="0" smtClean="0">
                <a:solidFill>
                  <a:srgbClr val="1159A7"/>
                </a:solidFill>
                <a:latin typeface="Poppins"/>
              </a:rPr>
              <a:t> </a:t>
            </a:r>
            <a:r>
              <a:rPr lang="en-US" sz="2100" dirty="0" err="1" smtClean="0">
                <a:solidFill>
                  <a:srgbClr val="1159A7"/>
                </a:solidFill>
                <a:latin typeface="Poppins"/>
              </a:rPr>
              <a:t>até</a:t>
            </a:r>
            <a:r>
              <a:rPr lang="en-US" sz="2100" dirty="0" smtClean="0">
                <a:solidFill>
                  <a:srgbClr val="1159A7"/>
                </a:solidFill>
                <a:latin typeface="Poppins"/>
              </a:rPr>
              <a:t> 31/12/24, </a:t>
            </a:r>
            <a:r>
              <a:rPr lang="en-US" sz="2100" dirty="0" err="1" smtClean="0">
                <a:solidFill>
                  <a:srgbClr val="1159A7"/>
                </a:solidFill>
                <a:latin typeface="Poppins"/>
              </a:rPr>
              <a:t>poderão</a:t>
            </a:r>
            <a:r>
              <a:rPr lang="en-US" sz="2100" dirty="0" smtClean="0">
                <a:solidFill>
                  <a:srgbClr val="1159A7"/>
                </a:solidFill>
                <a:latin typeface="Poppins"/>
              </a:rPr>
              <a:t> </a:t>
            </a:r>
            <a:r>
              <a:rPr lang="en-US" sz="2100" dirty="0" err="1" smtClean="0">
                <a:solidFill>
                  <a:srgbClr val="1159A7"/>
                </a:solidFill>
                <a:latin typeface="Poppins"/>
              </a:rPr>
              <a:t>ser</a:t>
            </a:r>
            <a:r>
              <a:rPr lang="en-US" sz="2100" dirty="0" smtClean="0">
                <a:solidFill>
                  <a:srgbClr val="1159A7"/>
                </a:solidFill>
                <a:latin typeface="Poppins"/>
              </a:rPr>
              <a:t> </a:t>
            </a:r>
            <a:r>
              <a:rPr lang="en-US" sz="2100" dirty="0" err="1" smtClean="0">
                <a:solidFill>
                  <a:srgbClr val="1159A7"/>
                </a:solidFill>
                <a:latin typeface="Poppins"/>
              </a:rPr>
              <a:t>utilizados</a:t>
            </a:r>
            <a:r>
              <a:rPr lang="en-US" sz="2100" dirty="0" smtClean="0">
                <a:solidFill>
                  <a:srgbClr val="1159A7"/>
                </a:solidFill>
                <a:latin typeface="Poppins"/>
              </a:rPr>
              <a:t> </a:t>
            </a:r>
            <a:r>
              <a:rPr lang="en-US" sz="2100" dirty="0" err="1" smtClean="0">
                <a:solidFill>
                  <a:srgbClr val="1159A7"/>
                </a:solidFill>
                <a:latin typeface="Poppins"/>
              </a:rPr>
              <a:t>até</a:t>
            </a:r>
            <a:r>
              <a:rPr lang="en-US" sz="2100" dirty="0" smtClean="0">
                <a:solidFill>
                  <a:srgbClr val="1159A7"/>
                </a:solidFill>
                <a:latin typeface="Poppins"/>
              </a:rPr>
              <a:t> 30/01/2025. Nova </a:t>
            </a:r>
            <a:r>
              <a:rPr lang="en-US" sz="2100" dirty="0" err="1" smtClean="0">
                <a:solidFill>
                  <a:srgbClr val="1159A7"/>
                </a:solidFill>
                <a:latin typeface="Poppins"/>
              </a:rPr>
              <a:t>emissão</a:t>
            </a:r>
            <a:r>
              <a:rPr lang="en-US" sz="2100" dirty="0" smtClean="0">
                <a:solidFill>
                  <a:srgbClr val="1159A7"/>
                </a:solidFill>
                <a:latin typeface="Poppins"/>
              </a:rPr>
              <a:t> </a:t>
            </a:r>
            <a:r>
              <a:rPr lang="en-US" sz="2100" dirty="0" err="1" smtClean="0">
                <a:solidFill>
                  <a:srgbClr val="1159A7"/>
                </a:solidFill>
                <a:latin typeface="Poppins"/>
              </a:rPr>
              <a:t>só</a:t>
            </a:r>
            <a:r>
              <a:rPr lang="en-US" sz="2100" dirty="0" smtClean="0">
                <a:solidFill>
                  <a:srgbClr val="1159A7"/>
                </a:solidFill>
                <a:latin typeface="Poppins"/>
              </a:rPr>
              <a:t> com Tag </a:t>
            </a:r>
            <a:r>
              <a:rPr lang="en-US" sz="2100" dirty="0" err="1" smtClean="0">
                <a:solidFill>
                  <a:srgbClr val="1159A7"/>
                </a:solidFill>
                <a:latin typeface="Poppins"/>
              </a:rPr>
              <a:t>até</a:t>
            </a:r>
            <a:r>
              <a:rPr lang="en-US" sz="2100" dirty="0" smtClean="0">
                <a:solidFill>
                  <a:srgbClr val="1159A7"/>
                </a:solidFill>
                <a:latin typeface="Poppins"/>
              </a:rPr>
              <a:t> </a:t>
            </a:r>
            <a:r>
              <a:rPr lang="en-US" sz="2100" dirty="0" err="1" smtClean="0">
                <a:solidFill>
                  <a:srgbClr val="1159A7"/>
                </a:solidFill>
                <a:latin typeface="Poppins"/>
              </a:rPr>
              <a:t>surgirem</a:t>
            </a:r>
            <a:r>
              <a:rPr lang="en-US" sz="2100" dirty="0" smtClean="0">
                <a:solidFill>
                  <a:srgbClr val="1159A7"/>
                </a:solidFill>
                <a:latin typeface="Poppins"/>
              </a:rPr>
              <a:t> </a:t>
            </a:r>
            <a:r>
              <a:rPr lang="en-US" sz="2100" dirty="0" err="1" smtClean="0">
                <a:solidFill>
                  <a:srgbClr val="1159A7"/>
                </a:solidFill>
                <a:latin typeface="Poppins"/>
              </a:rPr>
              <a:t>os</a:t>
            </a:r>
            <a:r>
              <a:rPr lang="en-US" sz="2100" dirty="0" smtClean="0">
                <a:solidFill>
                  <a:srgbClr val="1159A7"/>
                </a:solidFill>
                <a:latin typeface="Poppins"/>
              </a:rPr>
              <a:t> </a:t>
            </a:r>
            <a:r>
              <a:rPr lang="en-US" sz="2100" dirty="0" err="1" smtClean="0">
                <a:solidFill>
                  <a:srgbClr val="1159A7"/>
                </a:solidFill>
                <a:latin typeface="Poppins"/>
              </a:rPr>
              <a:t>novos</a:t>
            </a:r>
            <a:r>
              <a:rPr lang="en-US" sz="2100" dirty="0" smtClean="0">
                <a:solidFill>
                  <a:srgbClr val="1159A7"/>
                </a:solidFill>
                <a:latin typeface="Poppins"/>
              </a:rPr>
              <a:t> </a:t>
            </a:r>
            <a:r>
              <a:rPr lang="en-US" sz="2100" dirty="0" err="1" smtClean="0">
                <a:solidFill>
                  <a:srgbClr val="1159A7"/>
                </a:solidFill>
                <a:latin typeface="Poppins"/>
              </a:rPr>
              <a:t>modelos</a:t>
            </a:r>
            <a:r>
              <a:rPr lang="en-US" sz="2100" dirty="0" smtClean="0">
                <a:solidFill>
                  <a:srgbClr val="1159A7"/>
                </a:solidFill>
                <a:latin typeface="Poppins"/>
              </a:rPr>
              <a:t> </a:t>
            </a:r>
            <a:r>
              <a:rPr lang="en-US" sz="2100" dirty="0" err="1" smtClean="0">
                <a:solidFill>
                  <a:srgbClr val="1159A7"/>
                </a:solidFill>
                <a:latin typeface="Poppins"/>
              </a:rPr>
              <a:t>operacionais</a:t>
            </a:r>
            <a:r>
              <a:rPr lang="en-US" sz="2100" dirty="0" smtClean="0">
                <a:solidFill>
                  <a:srgbClr val="1159A7"/>
                </a:solidFill>
                <a:latin typeface="Poppins"/>
              </a:rPr>
              <a:t>.</a:t>
            </a:r>
            <a:endParaRPr lang="en-US" sz="2100" dirty="0">
              <a:solidFill>
                <a:srgbClr val="1159A7"/>
              </a:solidFill>
              <a:latin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812542" y="4323269"/>
            <a:ext cx="3601915" cy="478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20"/>
              </a:lnSpc>
            </a:pPr>
            <a:r>
              <a:rPr lang="en-US" sz="3200" spc="-80">
                <a:solidFill>
                  <a:srgbClr val="0057A7"/>
                </a:solidFill>
                <a:latin typeface="Poppins Bold"/>
              </a:rPr>
              <a:t>OBRIGADO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37d1d3-9b66-45f8-8a2a-92619758b9aa">
      <Terms xmlns="http://schemas.microsoft.com/office/infopath/2007/PartnerControls"/>
    </lcf76f155ced4ddcb4097134ff3c332f>
    <TaxCatchAll xmlns="91497e54-c264-4551-b2d3-434512d20c0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ED6DDA2675234E80EE97D690418CB4" ma:contentTypeVersion="17" ma:contentTypeDescription="Criar um novo documento." ma:contentTypeScope="" ma:versionID="58e1f4d81df29c273c4496f78b135786">
  <xsd:schema xmlns:xsd="http://www.w3.org/2001/XMLSchema" xmlns:xs="http://www.w3.org/2001/XMLSchema" xmlns:p="http://schemas.microsoft.com/office/2006/metadata/properties" xmlns:ns2="af37d1d3-9b66-45f8-8a2a-92619758b9aa" xmlns:ns3="91497e54-c264-4551-b2d3-434512d20c09" targetNamespace="http://schemas.microsoft.com/office/2006/metadata/properties" ma:root="true" ma:fieldsID="eb6252a2f77b13a3b55ff4e7992888c8" ns2:_="" ns3:_="">
    <xsd:import namespace="af37d1d3-9b66-45f8-8a2a-92619758b9aa"/>
    <xsd:import namespace="91497e54-c264-4551-b2d3-434512d20c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37d1d3-9b66-45f8-8a2a-92619758b9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m" ma:readOnly="false" ma:fieldId="{5cf76f15-5ced-4ddc-b409-7134ff3c332f}" ma:taxonomyMulti="true" ma:sspId="4eb9a08d-f8e5-44d2-81cf-7f18659170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97e54-c264-4551-b2d3-434512d20c0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20e6316-6b3a-40e0-b63a-d05aa308674c}" ma:internalName="TaxCatchAll" ma:showField="CatchAllData" ma:web="91497e54-c264-4551-b2d3-434512d20c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EDBA1A-27CE-463B-9AAB-36E2235ABE21}">
  <ds:schemaRefs>
    <ds:schemaRef ds:uri="af37d1d3-9b66-45f8-8a2a-92619758b9aa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91497e54-c264-4551-b2d3-434512d20c0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1BBD617-4B49-49A3-AE91-54C1E1FAA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37d1d3-9b66-45f8-8a2a-92619758b9aa"/>
    <ds:schemaRef ds:uri="91497e54-c264-4551-b2d3-434512d20c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A91EAA-22CD-4876-AA78-A03698F5F4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2911</TotalTime>
  <Words>662</Words>
  <Application>Microsoft Office PowerPoint</Application>
  <PresentationFormat>Personalizar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Calibri</vt:lpstr>
      <vt:lpstr>Poppins Bold</vt:lpstr>
      <vt:lpstr>Arial</vt:lpstr>
      <vt:lpstr>Canva Sans</vt:lpstr>
      <vt:lpstr>Poppins</vt:lpstr>
      <vt:lpstr>Poppins Ultra-Bold</vt:lpstr>
      <vt:lpstr>Office Theme</vt:lpstr>
      <vt:lpstr>Apresentação do PowerPoint</vt:lpstr>
      <vt:lpstr>RESOLUÇÃO ANTT Nº. 6024, DE 3 DE AGOSTO DE 2023 </vt:lpstr>
      <vt:lpstr>RESOLUÇÃO ANTT Nº. 6024, DE 3 DE AGOSTO DE 2023 </vt:lpstr>
      <vt:lpstr>RESOLUÇÃO ANTT Nº. 6024, DE 3 DE AGOSTO DE 2023 </vt:lpstr>
      <vt:lpstr>Fluxo Vale-Pedágio obrigatório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Apresentação Projetos Estruturantes</dc:title>
  <dc:creator>Jose Aires Amaral Filho</dc:creator>
  <cp:lastModifiedBy>Jose Aires Amaral Filho</cp:lastModifiedBy>
  <cp:revision>39</cp:revision>
  <dcterms:created xsi:type="dcterms:W3CDTF">2006-08-16T00:00:00Z</dcterms:created>
  <dcterms:modified xsi:type="dcterms:W3CDTF">2024-12-18T19:28:59Z</dcterms:modified>
  <dc:identifier>DAGAohAA-bc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0x010100ECED6DDA2675234E80EE97D690418CB4</vt:lpwstr>
  </property>
  <property fmtid="{D5CDD505-2E9C-101B-9397-08002B2CF9AE}" pid="3" name="MediaServiceImageTags">
    <vt:lpwstr/>
  </property>
</Properties>
</file>